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60" r:id="rId3"/>
    <p:sldId id="262" r:id="rId4"/>
    <p:sldId id="263" r:id="rId5"/>
    <p:sldId id="286" r:id="rId6"/>
    <p:sldId id="285" r:id="rId7"/>
    <p:sldId id="297" r:id="rId8"/>
    <p:sldId id="288" r:id="rId9"/>
    <p:sldId id="296" r:id="rId10"/>
    <p:sldId id="283" r:id="rId11"/>
    <p:sldId id="265" r:id="rId12"/>
    <p:sldId id="298" r:id="rId13"/>
    <p:sldId id="299" r:id="rId14"/>
    <p:sldId id="295" r:id="rId15"/>
    <p:sldId id="287" r:id="rId16"/>
    <p:sldId id="280" r:id="rId17"/>
    <p:sldId id="28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38"/>
    <p:restoredTop sz="94635"/>
  </p:normalViewPr>
  <p:slideViewPr>
    <p:cSldViewPr snapToGrid="0" snapToObjects="1">
      <p:cViewPr varScale="1">
        <p:scale>
          <a:sx n="110" d="100"/>
          <a:sy n="110" d="100"/>
        </p:scale>
        <p:origin x="55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tiff>
</file>

<file path=ppt/media/image14.tiff>
</file>

<file path=ppt/media/image15.tiff>
</file>

<file path=ppt/media/image16.jpe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7311D95D-B09F-834A-AA9F-AE5ADAA73645}" type="datetimeFigureOut">
              <a:rPr lang="es-MX" smtClean="0"/>
              <a:t>20/04/21</a:t>
            </a:fld>
            <a:endParaRPr lang="es-MX"/>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s-MX"/>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104EDBB4-9044-8F4D-A18D-E398F56CF866}" type="slidenum">
              <a:rPr lang="es-MX" smtClean="0"/>
              <a:t>‹Nº›</a:t>
            </a:fld>
            <a:endParaRPr lang="es-MX"/>
          </a:p>
        </p:txBody>
      </p:sp>
    </p:spTree>
    <p:extLst>
      <p:ext uri="{BB962C8B-B14F-4D97-AF65-F5344CB8AC3E}">
        <p14:creationId xmlns:p14="http://schemas.microsoft.com/office/powerpoint/2010/main" val="2439741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311D95D-B09F-834A-AA9F-AE5ADAA73645}" type="datetimeFigureOut">
              <a:rPr lang="es-MX" smtClean="0"/>
              <a:t>20/04/21</a:t>
            </a:fld>
            <a:endParaRPr lang="es-MX"/>
          </a:p>
        </p:txBody>
      </p:sp>
      <p:sp>
        <p:nvSpPr>
          <p:cNvPr id="6" name="Footer Placeholder 5"/>
          <p:cNvSpPr>
            <a:spLocks noGrp="1"/>
          </p:cNvSpPr>
          <p:nvPr>
            <p:ph type="ftr" sz="quarter" idx="11"/>
          </p:nvPr>
        </p:nvSpPr>
        <p:spPr/>
        <p:txBody>
          <a:bodyPr/>
          <a:lstStyle/>
          <a:p>
            <a:endParaRPr lang="es-MX"/>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1940702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ítulo y descripció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311D95D-B09F-834A-AA9F-AE5ADAA73645}" type="datetimeFigureOut">
              <a:rPr lang="es-MX" smtClean="0"/>
              <a:t>20/04/21</a:t>
            </a:fld>
            <a:endParaRPr lang="es-MX"/>
          </a:p>
        </p:txBody>
      </p:sp>
      <p:sp>
        <p:nvSpPr>
          <p:cNvPr id="5" name="Footer Placeholder 4"/>
          <p:cNvSpPr>
            <a:spLocks noGrp="1"/>
          </p:cNvSpPr>
          <p:nvPr>
            <p:ph type="ftr" sz="quarter" idx="11"/>
          </p:nvPr>
        </p:nvSpPr>
        <p:spPr/>
        <p:txBody>
          <a:bodyPr/>
          <a:lstStyle/>
          <a:p>
            <a:endParaRPr lang="es-MX"/>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39841277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 con descripció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s-ES"/>
              <a:t>Haga clic para modificar el estilo de título del patrón</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311D95D-B09F-834A-AA9F-AE5ADAA73645}" type="datetimeFigureOut">
              <a:rPr lang="es-MX" smtClean="0"/>
              <a:t>20/04/21</a:t>
            </a:fld>
            <a:endParaRPr lang="es-MX"/>
          </a:p>
        </p:txBody>
      </p:sp>
      <p:sp>
        <p:nvSpPr>
          <p:cNvPr id="5" name="Footer Placeholder 4"/>
          <p:cNvSpPr>
            <a:spLocks noGrp="1"/>
          </p:cNvSpPr>
          <p:nvPr>
            <p:ph type="ftr" sz="quarter" idx="11"/>
          </p:nvPr>
        </p:nvSpPr>
        <p:spPr/>
        <p:txBody>
          <a:bodyPr/>
          <a:lstStyle/>
          <a:p>
            <a:endParaRPr lang="es-MX"/>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40626882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arjeta de nombre">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311D95D-B09F-834A-AA9F-AE5ADAA73645}" type="datetimeFigureOut">
              <a:rPr lang="es-MX" smtClean="0"/>
              <a:t>20/04/21</a:t>
            </a:fld>
            <a:endParaRPr lang="es-MX"/>
          </a:p>
        </p:txBody>
      </p:sp>
      <p:sp>
        <p:nvSpPr>
          <p:cNvPr id="5" name="Footer Placeholder 4"/>
          <p:cNvSpPr>
            <a:spLocks noGrp="1"/>
          </p:cNvSpPr>
          <p:nvPr>
            <p:ph type="ftr" sz="quarter" idx="11"/>
          </p:nvPr>
        </p:nvSpPr>
        <p:spPr/>
        <p:txBody>
          <a:bodyPr/>
          <a:lstStyle/>
          <a:p>
            <a:endParaRPr lang="es-MX"/>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34026652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311D95D-B09F-834A-AA9F-AE5ADAA73645}" type="datetimeFigureOut">
              <a:rPr lang="es-MX" smtClean="0"/>
              <a:t>20/04/21</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41987430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311D95D-B09F-834A-AA9F-AE5ADAA73645}" type="datetimeFigureOut">
              <a:rPr lang="es-MX" smtClean="0"/>
              <a:t>20/04/21</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10984026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311D95D-B09F-834A-AA9F-AE5ADAA73645}" type="datetimeFigureOut">
              <a:rPr lang="es-MX" smtClean="0"/>
              <a:t>20/04/21</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35481295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311D95D-B09F-834A-AA9F-AE5ADAA73645}" type="datetimeFigureOut">
              <a:rPr lang="es-MX" smtClean="0"/>
              <a:t>20/04/21</a:t>
            </a:fld>
            <a:endParaRPr lang="es-MX"/>
          </a:p>
        </p:txBody>
      </p:sp>
      <p:sp>
        <p:nvSpPr>
          <p:cNvPr id="5" name="Footer Placeholder 4"/>
          <p:cNvSpPr>
            <a:spLocks noGrp="1"/>
          </p:cNvSpPr>
          <p:nvPr>
            <p:ph type="ftr" sz="quarter" idx="11"/>
          </p:nvPr>
        </p:nvSpPr>
        <p:spPr/>
        <p:txBody>
          <a:bodyPr/>
          <a:lstStyle/>
          <a:p>
            <a:endParaRPr lang="es-MX"/>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377885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311D95D-B09F-834A-AA9F-AE5ADAA73645}" type="datetimeFigureOut">
              <a:rPr lang="es-MX" smtClean="0"/>
              <a:t>20/04/21</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2373566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7311D95D-B09F-834A-AA9F-AE5ADAA73645}" type="datetimeFigureOut">
              <a:rPr lang="es-MX" smtClean="0"/>
              <a:t>20/04/21</a:t>
            </a:fld>
            <a:endParaRPr lang="es-MX"/>
          </a:p>
        </p:txBody>
      </p:sp>
      <p:sp>
        <p:nvSpPr>
          <p:cNvPr id="5" name="Footer Placeholder 4"/>
          <p:cNvSpPr>
            <a:spLocks noGrp="1"/>
          </p:cNvSpPr>
          <p:nvPr>
            <p:ph type="ftr" sz="quarter" idx="11"/>
          </p:nvPr>
        </p:nvSpPr>
        <p:spPr/>
        <p:txBody>
          <a:bodyPr/>
          <a:lstStyle/>
          <a:p>
            <a:endParaRPr lang="es-MX"/>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3659331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7311D95D-B09F-834A-AA9F-AE5ADAA73645}" type="datetimeFigureOut">
              <a:rPr lang="es-MX" smtClean="0"/>
              <a:t>20/04/21</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2247879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311D95D-B09F-834A-AA9F-AE5ADAA73645}" type="datetimeFigureOut">
              <a:rPr lang="es-MX" smtClean="0"/>
              <a:t>20/04/21</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1094796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7311D95D-B09F-834A-AA9F-AE5ADAA73645}" type="datetimeFigureOut">
              <a:rPr lang="es-MX" smtClean="0"/>
              <a:t>20/04/21</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1625727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11D95D-B09F-834A-AA9F-AE5ADAA73645}" type="datetimeFigureOut">
              <a:rPr lang="es-MX" smtClean="0"/>
              <a:t>20/04/21</a:t>
            </a:fld>
            <a:endParaRPr lang="es-MX"/>
          </a:p>
        </p:txBody>
      </p:sp>
      <p:sp>
        <p:nvSpPr>
          <p:cNvPr id="3" name="Footer Placeholder 2"/>
          <p:cNvSpPr>
            <a:spLocks noGrp="1"/>
          </p:cNvSpPr>
          <p:nvPr>
            <p:ph type="ftr" sz="quarter" idx="11"/>
          </p:nvPr>
        </p:nvSpPr>
        <p:spPr/>
        <p:txBody>
          <a:bodyPr/>
          <a:lstStyle/>
          <a:p>
            <a:endParaRPr lang="es-MX"/>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185257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311D95D-B09F-834A-AA9F-AE5ADAA73645}" type="datetimeFigureOut">
              <a:rPr lang="es-MX" smtClean="0"/>
              <a:t>20/04/21</a:t>
            </a:fld>
            <a:endParaRPr lang="es-MX"/>
          </a:p>
        </p:txBody>
      </p:sp>
      <p:sp>
        <p:nvSpPr>
          <p:cNvPr id="6" name="Footer Placeholder 5"/>
          <p:cNvSpPr>
            <a:spLocks noGrp="1"/>
          </p:cNvSpPr>
          <p:nvPr>
            <p:ph type="ftr" sz="quarter" idx="11"/>
          </p:nvPr>
        </p:nvSpPr>
        <p:spPr/>
        <p:txBody>
          <a:bodyPr/>
          <a:lstStyle/>
          <a:p>
            <a:endParaRPr lang="es-MX"/>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2077323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7311D95D-B09F-834A-AA9F-AE5ADAA73645}" type="datetimeFigureOut">
              <a:rPr lang="es-MX" smtClean="0"/>
              <a:t>20/04/21</a:t>
            </a:fld>
            <a:endParaRPr lang="es-MX"/>
          </a:p>
        </p:txBody>
      </p:sp>
      <p:sp>
        <p:nvSpPr>
          <p:cNvPr id="6" name="Footer Placeholder 5"/>
          <p:cNvSpPr>
            <a:spLocks noGrp="1"/>
          </p:cNvSpPr>
          <p:nvPr>
            <p:ph type="ftr" sz="quarter" idx="11"/>
          </p:nvPr>
        </p:nvSpPr>
        <p:spPr/>
        <p:txBody>
          <a:bodyPr/>
          <a:lstStyle/>
          <a:p>
            <a:endParaRPr lang="es-MX"/>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04EDBB4-9044-8F4D-A18D-E398F56CF866}" type="slidenum">
              <a:rPr lang="es-MX" smtClean="0"/>
              <a:t>‹Nº›</a:t>
            </a:fld>
            <a:endParaRPr lang="es-MX"/>
          </a:p>
        </p:txBody>
      </p:sp>
    </p:spTree>
    <p:extLst>
      <p:ext uri="{BB962C8B-B14F-4D97-AF65-F5344CB8AC3E}">
        <p14:creationId xmlns:p14="http://schemas.microsoft.com/office/powerpoint/2010/main" val="3409803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7311D95D-B09F-834A-AA9F-AE5ADAA73645}" type="datetimeFigureOut">
              <a:rPr lang="es-MX" smtClean="0"/>
              <a:t>20/04/21</a:t>
            </a:fld>
            <a:endParaRPr lang="es-MX"/>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s-MX"/>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104EDBB4-9044-8F4D-A18D-E398F56CF866}" type="slidenum">
              <a:rPr lang="es-MX" smtClean="0"/>
              <a:t>‹Nº›</a:t>
            </a:fld>
            <a:endParaRPr lang="es-MX"/>
          </a:p>
        </p:txBody>
      </p:sp>
    </p:spTree>
    <p:extLst>
      <p:ext uri="{BB962C8B-B14F-4D97-AF65-F5344CB8AC3E}">
        <p14:creationId xmlns:p14="http://schemas.microsoft.com/office/powerpoint/2010/main" val="82999229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2.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hyperlink" Target="https://blog.iron.io/how-we-went-from-30-servers-to-2-go/" TargetMode="Externa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Node.js">
            <a:extLst>
              <a:ext uri="{FF2B5EF4-FFF2-40B4-BE49-F238E27FC236}">
                <a16:creationId xmlns:a16="http://schemas.microsoft.com/office/drawing/2014/main" id="{CF27A6F5-442B-1741-8812-85E0A1D81BB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pic>
        <p:nvPicPr>
          <p:cNvPr id="3" name="Picture 2" descr="Go (lenguaje de programación) - Wikipedia, la enciclopedia libre">
            <a:extLst>
              <a:ext uri="{FF2B5EF4-FFF2-40B4-BE49-F238E27FC236}">
                <a16:creationId xmlns:a16="http://schemas.microsoft.com/office/drawing/2014/main" id="{381F5845-DAC8-C44B-BC38-3EEE20EA4F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35137" y="2556437"/>
            <a:ext cx="4643992" cy="174512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5CF89087-A4DE-894E-8F27-9D437F0E2085}"/>
              </a:ext>
            </a:extLst>
          </p:cNvPr>
          <p:cNvPicPr>
            <a:picLocks noChangeAspect="1" noChangeArrowheads="1"/>
          </p:cNvPicPr>
          <p:nvPr/>
        </p:nvPicPr>
        <p:blipFill>
          <a:blip r:embed="rId3">
            <a:lum bright="70000" contrast="-70000"/>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7819128" y="4946923"/>
            <a:ext cx="3157052" cy="100631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a:extLst>
              <a:ext uri="{FF2B5EF4-FFF2-40B4-BE49-F238E27FC236}">
                <a16:creationId xmlns:a16="http://schemas.microsoft.com/office/drawing/2014/main" id="{4560EB7C-03CD-6645-A934-2A0FF609925C}"/>
              </a:ext>
            </a:extLst>
          </p:cNvPr>
          <p:cNvSpPr/>
          <p:nvPr/>
        </p:nvSpPr>
        <p:spPr>
          <a:xfrm>
            <a:off x="1826780" y="1223292"/>
            <a:ext cx="5320687" cy="923330"/>
          </a:xfrm>
          <a:prstGeom prst="rect">
            <a:avLst/>
          </a:prstGeom>
          <a:noFill/>
        </p:spPr>
        <p:txBody>
          <a:bodyPr wrap="none" lIns="91440" tIns="45720" rIns="91440" bIns="45720">
            <a:spAutoFit/>
          </a:bodyPr>
          <a:lstStyle/>
          <a:p>
            <a:pPr algn="ctr"/>
            <a:r>
              <a:rPr lang="es-ES" sz="5400" b="0" cap="none" spc="0" dirty="0">
                <a:ln w="0"/>
                <a:solidFill>
                  <a:schemeClr val="bg1"/>
                </a:solidFill>
                <a:effectLst>
                  <a:outerShdw blurRad="38100" dist="19050" dir="2700000" algn="tl" rotWithShape="0">
                    <a:schemeClr val="dk1">
                      <a:alpha val="40000"/>
                    </a:schemeClr>
                  </a:outerShdw>
                </a:effectLst>
              </a:rPr>
              <a:t>Introducción a </a:t>
            </a:r>
          </a:p>
        </p:txBody>
      </p:sp>
    </p:spTree>
    <p:extLst>
      <p:ext uri="{BB962C8B-B14F-4D97-AF65-F5344CB8AC3E}">
        <p14:creationId xmlns:p14="http://schemas.microsoft.com/office/powerpoint/2010/main" val="11004307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dirty="0">
                <a:solidFill>
                  <a:schemeClr val="bg1"/>
                </a:solidFill>
                <a:latin typeface="Arial" panose="020B0604020202020204" pitchFamily="34" charset="0"/>
                <a:cs typeface="Arial" panose="020B0604020202020204" pitchFamily="34" charset="0"/>
              </a:rPr>
              <a:t>Empresas que usan </a:t>
            </a:r>
            <a:r>
              <a:rPr lang="es-ES" dirty="0" err="1">
                <a:solidFill>
                  <a:schemeClr val="bg1"/>
                </a:solidFill>
                <a:latin typeface="Arial" panose="020B0604020202020204" pitchFamily="34" charset="0"/>
                <a:cs typeface="Arial" panose="020B0604020202020204" pitchFamily="34" charset="0"/>
              </a:rPr>
              <a:t>Go</a:t>
            </a:r>
            <a:endParaRPr lang="es-ES" dirty="0">
              <a:solidFill>
                <a:schemeClr val="bg1"/>
              </a:solidFill>
              <a:latin typeface="Arial" panose="020B0604020202020204" pitchFamily="34" charset="0"/>
              <a:cs typeface="Arial" panose="020B0604020202020204" pitchFamily="34" charset="0"/>
            </a:endParaRPr>
          </a:p>
        </p:txBody>
      </p:sp>
      <p:pic>
        <p:nvPicPr>
          <p:cNvPr id="5" name="Imagen 4">
            <a:extLst>
              <a:ext uri="{FF2B5EF4-FFF2-40B4-BE49-F238E27FC236}">
                <a16:creationId xmlns:a16="http://schemas.microsoft.com/office/drawing/2014/main" id="{2DE0FB66-7A77-0844-9209-5295C9338E9B}"/>
              </a:ext>
            </a:extLst>
          </p:cNvPr>
          <p:cNvPicPr>
            <a:picLocks noChangeAspect="1"/>
          </p:cNvPicPr>
          <p:nvPr/>
        </p:nvPicPr>
        <p:blipFill>
          <a:blip r:embed="rId2"/>
          <a:stretch>
            <a:fillRect/>
          </a:stretch>
        </p:blipFill>
        <p:spPr>
          <a:xfrm>
            <a:off x="3213040" y="1852351"/>
            <a:ext cx="5765920" cy="3749796"/>
          </a:xfrm>
          <a:prstGeom prst="rect">
            <a:avLst/>
          </a:prstGeom>
        </p:spPr>
      </p:pic>
    </p:spTree>
    <p:extLst>
      <p:ext uri="{BB962C8B-B14F-4D97-AF65-F5344CB8AC3E}">
        <p14:creationId xmlns:p14="http://schemas.microsoft.com/office/powerpoint/2010/main" val="13941967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1185440" y="1759351"/>
            <a:ext cx="3305537" cy="243068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dirty="0">
                <a:solidFill>
                  <a:schemeClr val="bg1"/>
                </a:solidFill>
                <a:latin typeface="Arial" panose="020B0604020202020204" pitchFamily="34" charset="0"/>
                <a:cs typeface="Arial" panose="020B0604020202020204" pitchFamily="34" charset="0"/>
              </a:rPr>
              <a:t>Sintaxis básica</a:t>
            </a:r>
          </a:p>
        </p:txBody>
      </p:sp>
      <p:pic>
        <p:nvPicPr>
          <p:cNvPr id="3" name="Imagen 2">
            <a:extLst>
              <a:ext uri="{FF2B5EF4-FFF2-40B4-BE49-F238E27FC236}">
                <a16:creationId xmlns:a16="http://schemas.microsoft.com/office/drawing/2014/main" id="{13B1061A-A9A7-9744-80A6-82043659DD30}"/>
              </a:ext>
            </a:extLst>
          </p:cNvPr>
          <p:cNvPicPr>
            <a:picLocks noChangeAspect="1"/>
          </p:cNvPicPr>
          <p:nvPr/>
        </p:nvPicPr>
        <p:blipFill>
          <a:blip r:embed="rId2"/>
          <a:stretch>
            <a:fillRect/>
          </a:stretch>
        </p:blipFill>
        <p:spPr>
          <a:xfrm>
            <a:off x="4844165" y="1447800"/>
            <a:ext cx="5003800" cy="3962400"/>
          </a:xfrm>
          <a:prstGeom prst="rect">
            <a:avLst/>
          </a:prstGeom>
        </p:spPr>
      </p:pic>
    </p:spTree>
    <p:extLst>
      <p:ext uri="{BB962C8B-B14F-4D97-AF65-F5344CB8AC3E}">
        <p14:creationId xmlns:p14="http://schemas.microsoft.com/office/powerpoint/2010/main" val="162156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1185440" y="1759351"/>
            <a:ext cx="3305537" cy="2430684"/>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dirty="0">
                <a:solidFill>
                  <a:schemeClr val="bg1"/>
                </a:solidFill>
                <a:latin typeface="Arial" panose="020B0604020202020204" pitchFamily="34" charset="0"/>
                <a:cs typeface="Arial" panose="020B0604020202020204" pitchFamily="34" charset="0"/>
              </a:rPr>
              <a:t>Página web en </a:t>
            </a:r>
            <a:r>
              <a:rPr lang="es-ES" dirty="0" err="1">
                <a:solidFill>
                  <a:schemeClr val="bg1"/>
                </a:solidFill>
                <a:latin typeface="Arial" panose="020B0604020202020204" pitchFamily="34" charset="0"/>
                <a:cs typeface="Arial" panose="020B0604020202020204" pitchFamily="34" charset="0"/>
              </a:rPr>
              <a:t>Go</a:t>
            </a:r>
            <a:endParaRPr lang="es-ES" dirty="0">
              <a:solidFill>
                <a:schemeClr val="bg1"/>
              </a:solidFill>
              <a:latin typeface="Arial" panose="020B0604020202020204" pitchFamily="34" charset="0"/>
              <a:cs typeface="Arial" panose="020B0604020202020204" pitchFamily="34" charset="0"/>
            </a:endParaRPr>
          </a:p>
        </p:txBody>
      </p:sp>
      <p:pic>
        <p:nvPicPr>
          <p:cNvPr id="2" name="Imagen 1">
            <a:extLst>
              <a:ext uri="{FF2B5EF4-FFF2-40B4-BE49-F238E27FC236}">
                <a16:creationId xmlns:a16="http://schemas.microsoft.com/office/drawing/2014/main" id="{64B686C5-C25C-DD4A-A36A-CA85B02B214B}"/>
              </a:ext>
            </a:extLst>
          </p:cNvPr>
          <p:cNvPicPr>
            <a:picLocks noChangeAspect="1"/>
          </p:cNvPicPr>
          <p:nvPr/>
        </p:nvPicPr>
        <p:blipFill>
          <a:blip r:embed="rId2"/>
          <a:stretch>
            <a:fillRect/>
          </a:stretch>
        </p:blipFill>
        <p:spPr>
          <a:xfrm>
            <a:off x="4490977" y="381964"/>
            <a:ext cx="6788726" cy="6313990"/>
          </a:xfrm>
          <a:prstGeom prst="rect">
            <a:avLst/>
          </a:prstGeom>
        </p:spPr>
      </p:pic>
    </p:spTree>
    <p:extLst>
      <p:ext uri="{BB962C8B-B14F-4D97-AF65-F5344CB8AC3E}">
        <p14:creationId xmlns:p14="http://schemas.microsoft.com/office/powerpoint/2010/main" val="16378858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1382209" y="1678328"/>
            <a:ext cx="5215360" cy="2361237"/>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dirty="0">
                <a:solidFill>
                  <a:schemeClr val="bg1"/>
                </a:solidFill>
                <a:latin typeface="Arial" panose="020B0604020202020204" pitchFamily="34" charset="0"/>
                <a:cs typeface="Arial" panose="020B0604020202020204" pitchFamily="34" charset="0"/>
              </a:rPr>
              <a:t>Como se ejecuta y compila</a:t>
            </a:r>
          </a:p>
        </p:txBody>
      </p:sp>
      <p:pic>
        <p:nvPicPr>
          <p:cNvPr id="3" name="Imagen 2">
            <a:extLst>
              <a:ext uri="{FF2B5EF4-FFF2-40B4-BE49-F238E27FC236}">
                <a16:creationId xmlns:a16="http://schemas.microsoft.com/office/drawing/2014/main" id="{1866D1F9-9402-0E4A-8B66-EB7E44D5FD12}"/>
              </a:ext>
            </a:extLst>
          </p:cNvPr>
          <p:cNvPicPr>
            <a:picLocks noChangeAspect="1"/>
          </p:cNvPicPr>
          <p:nvPr/>
        </p:nvPicPr>
        <p:blipFill>
          <a:blip r:embed="rId2"/>
          <a:stretch>
            <a:fillRect/>
          </a:stretch>
        </p:blipFill>
        <p:spPr>
          <a:xfrm>
            <a:off x="5624575" y="1336393"/>
            <a:ext cx="4152900" cy="3276600"/>
          </a:xfrm>
          <a:prstGeom prst="rect">
            <a:avLst/>
          </a:prstGeom>
        </p:spPr>
      </p:pic>
    </p:spTree>
    <p:extLst>
      <p:ext uri="{BB962C8B-B14F-4D97-AF65-F5344CB8AC3E}">
        <p14:creationId xmlns:p14="http://schemas.microsoft.com/office/powerpoint/2010/main" val="2765292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954314" y="3429000"/>
            <a:ext cx="3255571" cy="928915"/>
          </a:xfrm>
          <a:prstGeom prst="rect">
            <a:avLst/>
          </a:prstGeom>
        </p:spPr>
        <p:txBody>
          <a:bodyPr vert="horz" lIns="91440" tIns="45720" rIns="91440" bIns="45720" rtlCol="0" anchor="b">
            <a:normAutofit fontScale="7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4800" dirty="0">
                <a:solidFill>
                  <a:schemeClr val="bg1"/>
                </a:solidFill>
                <a:latin typeface="Arial" panose="020B0604020202020204" pitchFamily="34" charset="0"/>
                <a:cs typeface="Arial" panose="020B0604020202020204" pitchFamily="34" charset="0"/>
              </a:rPr>
              <a:t>Ejercicios de </a:t>
            </a:r>
            <a:r>
              <a:rPr lang="es-ES" sz="4800" dirty="0" err="1">
                <a:solidFill>
                  <a:schemeClr val="bg1"/>
                </a:solidFill>
                <a:latin typeface="Arial" panose="020B0604020202020204" pitchFamily="34" charset="0"/>
                <a:cs typeface="Arial" panose="020B0604020202020204" pitchFamily="34" charset="0"/>
              </a:rPr>
              <a:t>Go</a:t>
            </a:r>
            <a:r>
              <a:rPr lang="es-ES" sz="4800" dirty="0">
                <a:solidFill>
                  <a:schemeClr val="bg1"/>
                </a:solidFill>
                <a:latin typeface="Arial" panose="020B0604020202020204" pitchFamily="34" charset="0"/>
                <a:cs typeface="Arial" panose="020B0604020202020204" pitchFamily="34" charset="0"/>
              </a:rPr>
              <a:t> explicación</a:t>
            </a:r>
          </a:p>
        </p:txBody>
      </p:sp>
    </p:spTree>
    <p:extLst>
      <p:ext uri="{BB962C8B-B14F-4D97-AF65-F5344CB8AC3E}">
        <p14:creationId xmlns:p14="http://schemas.microsoft.com/office/powerpoint/2010/main" val="2479378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509287" y="590308"/>
            <a:ext cx="4803494" cy="2627453"/>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dirty="0">
                <a:solidFill>
                  <a:schemeClr val="bg1"/>
                </a:solidFill>
                <a:latin typeface="Arial" panose="020B0604020202020204" pitchFamily="34" charset="0"/>
                <a:cs typeface="Arial" panose="020B0604020202020204" pitchFamily="34" charset="0"/>
              </a:rPr>
              <a:t>Librerías o </a:t>
            </a:r>
            <a:r>
              <a:rPr lang="es-ES" dirty="0" err="1">
                <a:solidFill>
                  <a:schemeClr val="bg1"/>
                </a:solidFill>
                <a:latin typeface="Arial" panose="020B0604020202020204" pitchFamily="34" charset="0"/>
                <a:cs typeface="Arial" panose="020B0604020202020204" pitchFamily="34" charset="0"/>
              </a:rPr>
              <a:t>Frameworks</a:t>
            </a:r>
            <a:r>
              <a:rPr lang="es-ES" dirty="0">
                <a:solidFill>
                  <a:schemeClr val="bg1"/>
                </a:solidFill>
                <a:latin typeface="Arial" panose="020B0604020202020204" pitchFamily="34" charset="0"/>
                <a:cs typeface="Arial" panose="020B0604020202020204" pitchFamily="34" charset="0"/>
              </a:rPr>
              <a:t> más populares</a:t>
            </a:r>
          </a:p>
        </p:txBody>
      </p:sp>
      <p:pic>
        <p:nvPicPr>
          <p:cNvPr id="5" name="Imagen 4">
            <a:extLst>
              <a:ext uri="{FF2B5EF4-FFF2-40B4-BE49-F238E27FC236}">
                <a16:creationId xmlns:a16="http://schemas.microsoft.com/office/drawing/2014/main" id="{9A3312C6-6189-FF44-913E-5CCA59AEFDE0}"/>
              </a:ext>
            </a:extLst>
          </p:cNvPr>
          <p:cNvPicPr>
            <a:picLocks noChangeAspect="1"/>
          </p:cNvPicPr>
          <p:nvPr/>
        </p:nvPicPr>
        <p:blipFill>
          <a:blip r:embed="rId2"/>
          <a:stretch>
            <a:fillRect/>
          </a:stretch>
        </p:blipFill>
        <p:spPr>
          <a:xfrm>
            <a:off x="5011837" y="463468"/>
            <a:ext cx="5508585" cy="5508585"/>
          </a:xfrm>
          <a:prstGeom prst="rect">
            <a:avLst/>
          </a:prstGeom>
        </p:spPr>
      </p:pic>
    </p:spTree>
    <p:extLst>
      <p:ext uri="{BB962C8B-B14F-4D97-AF65-F5344CB8AC3E}">
        <p14:creationId xmlns:p14="http://schemas.microsoft.com/office/powerpoint/2010/main" val="28232684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1BD15E9-BB86-CF44-877A-4ACA4BFEF85C}"/>
              </a:ext>
            </a:extLst>
          </p:cNvPr>
          <p:cNvSpPr>
            <a:spLocks noGrp="1"/>
          </p:cNvSpPr>
          <p:nvPr>
            <p:ph type="title"/>
          </p:nvPr>
        </p:nvSpPr>
        <p:spPr/>
        <p:txBody>
          <a:bodyPr/>
          <a:lstStyle/>
          <a:p>
            <a:r>
              <a:rPr lang="en-MX" dirty="0">
                <a:solidFill>
                  <a:schemeClr val="bg1"/>
                </a:solidFill>
              </a:rPr>
              <a:t>Datos de contacto</a:t>
            </a:r>
          </a:p>
        </p:txBody>
      </p:sp>
      <p:sp>
        <p:nvSpPr>
          <p:cNvPr id="8" name="CuadroTexto 7">
            <a:extLst>
              <a:ext uri="{FF2B5EF4-FFF2-40B4-BE49-F238E27FC236}">
                <a16:creationId xmlns:a16="http://schemas.microsoft.com/office/drawing/2014/main" id="{5B6A3E57-902D-D048-81B2-A4E547979587}"/>
              </a:ext>
            </a:extLst>
          </p:cNvPr>
          <p:cNvSpPr txBox="1"/>
          <p:nvPr/>
        </p:nvSpPr>
        <p:spPr>
          <a:xfrm>
            <a:off x="2022669" y="2206782"/>
            <a:ext cx="2315057" cy="369332"/>
          </a:xfrm>
          <a:prstGeom prst="rect">
            <a:avLst/>
          </a:prstGeom>
          <a:noFill/>
        </p:spPr>
        <p:txBody>
          <a:bodyPr wrap="none" rtlCol="0">
            <a:spAutoFit/>
          </a:bodyPr>
          <a:lstStyle/>
          <a:p>
            <a:r>
              <a:rPr lang="es-MX" dirty="0"/>
              <a:t>fhernandezpalafox</a:t>
            </a:r>
          </a:p>
        </p:txBody>
      </p:sp>
      <p:sp>
        <p:nvSpPr>
          <p:cNvPr id="9" name="CuadroTexto 8">
            <a:extLst>
              <a:ext uri="{FF2B5EF4-FFF2-40B4-BE49-F238E27FC236}">
                <a16:creationId xmlns:a16="http://schemas.microsoft.com/office/drawing/2014/main" id="{C08E5080-3461-4B41-B272-BDB35DDDFD86}"/>
              </a:ext>
            </a:extLst>
          </p:cNvPr>
          <p:cNvSpPr txBox="1"/>
          <p:nvPr/>
        </p:nvSpPr>
        <p:spPr>
          <a:xfrm>
            <a:off x="2022669" y="2991407"/>
            <a:ext cx="2036135" cy="369332"/>
          </a:xfrm>
          <a:prstGeom prst="rect">
            <a:avLst/>
          </a:prstGeom>
          <a:noFill/>
        </p:spPr>
        <p:txBody>
          <a:bodyPr wrap="none" rtlCol="0">
            <a:spAutoFit/>
          </a:bodyPr>
          <a:lstStyle/>
          <a:p>
            <a:pPr fontAlgn="t"/>
            <a:r>
              <a:rPr lang="es-MX" dirty="0"/>
              <a:t>@FelipeHPalafox</a:t>
            </a:r>
          </a:p>
        </p:txBody>
      </p:sp>
      <p:sp>
        <p:nvSpPr>
          <p:cNvPr id="10" name="CuadroTexto 9">
            <a:extLst>
              <a:ext uri="{FF2B5EF4-FFF2-40B4-BE49-F238E27FC236}">
                <a16:creationId xmlns:a16="http://schemas.microsoft.com/office/drawing/2014/main" id="{5852EE99-993E-E14A-809E-AE8B96DDB4EA}"/>
              </a:ext>
            </a:extLst>
          </p:cNvPr>
          <p:cNvSpPr txBox="1"/>
          <p:nvPr/>
        </p:nvSpPr>
        <p:spPr>
          <a:xfrm>
            <a:off x="2022669" y="3866593"/>
            <a:ext cx="2866490" cy="369332"/>
          </a:xfrm>
          <a:prstGeom prst="rect">
            <a:avLst/>
          </a:prstGeom>
          <a:noFill/>
        </p:spPr>
        <p:txBody>
          <a:bodyPr wrap="none" rtlCol="0">
            <a:spAutoFit/>
          </a:bodyPr>
          <a:lstStyle/>
          <a:p>
            <a:r>
              <a:rPr lang="es-MX" dirty="0"/>
              <a:t>felipehernandezpalafox</a:t>
            </a:r>
          </a:p>
        </p:txBody>
      </p:sp>
      <p:pic>
        <p:nvPicPr>
          <p:cNvPr id="11" name="Picture 2" descr="Felipe Hernandez YouTube">
            <a:extLst>
              <a:ext uri="{FF2B5EF4-FFF2-40B4-BE49-F238E27FC236}">
                <a16:creationId xmlns:a16="http://schemas.microsoft.com/office/drawing/2014/main" id="{3F362A67-19BD-CE42-9C0B-0E5D00054E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9934" y="3702225"/>
            <a:ext cx="720272" cy="720272"/>
          </a:xfrm>
          <a:prstGeom prst="rect">
            <a:avLst/>
          </a:prstGeom>
          <a:noFill/>
          <a:extLst>
            <a:ext uri="{909E8E84-426E-40DD-AFC4-6F175D3DCCD1}">
              <a14:hiddenFill xmlns:a14="http://schemas.microsoft.com/office/drawing/2010/main">
                <a:solidFill>
                  <a:srgbClr val="FFFFFF"/>
                </a:solidFill>
              </a14:hiddenFill>
            </a:ext>
          </a:extLst>
        </p:spPr>
      </p:pic>
      <p:pic>
        <p:nvPicPr>
          <p:cNvPr id="12" name="Imagen 11">
            <a:extLst>
              <a:ext uri="{FF2B5EF4-FFF2-40B4-BE49-F238E27FC236}">
                <a16:creationId xmlns:a16="http://schemas.microsoft.com/office/drawing/2014/main" id="{F517AD9D-8A39-4946-983E-A7A78BFBB093}"/>
              </a:ext>
            </a:extLst>
          </p:cNvPr>
          <p:cNvPicPr>
            <a:picLocks noChangeAspect="1"/>
          </p:cNvPicPr>
          <p:nvPr/>
        </p:nvPicPr>
        <p:blipFill>
          <a:blip r:embed="rId3"/>
          <a:stretch>
            <a:fillRect/>
          </a:stretch>
        </p:blipFill>
        <p:spPr>
          <a:xfrm>
            <a:off x="1032162" y="2810455"/>
            <a:ext cx="755816" cy="715735"/>
          </a:xfrm>
          <a:prstGeom prst="rect">
            <a:avLst/>
          </a:prstGeom>
        </p:spPr>
      </p:pic>
      <p:pic>
        <p:nvPicPr>
          <p:cNvPr id="13" name="Imagen 12">
            <a:extLst>
              <a:ext uri="{FF2B5EF4-FFF2-40B4-BE49-F238E27FC236}">
                <a16:creationId xmlns:a16="http://schemas.microsoft.com/office/drawing/2014/main" id="{5D25E031-601D-0B49-B6B3-DF4D6DB8F745}"/>
              </a:ext>
            </a:extLst>
          </p:cNvPr>
          <p:cNvPicPr>
            <a:picLocks noChangeAspect="1"/>
          </p:cNvPicPr>
          <p:nvPr/>
        </p:nvPicPr>
        <p:blipFill>
          <a:blip r:embed="rId4"/>
          <a:stretch>
            <a:fillRect/>
          </a:stretch>
        </p:blipFill>
        <p:spPr>
          <a:xfrm>
            <a:off x="1049934" y="1908403"/>
            <a:ext cx="750759" cy="730559"/>
          </a:xfrm>
          <a:prstGeom prst="rect">
            <a:avLst/>
          </a:prstGeom>
        </p:spPr>
      </p:pic>
      <p:pic>
        <p:nvPicPr>
          <p:cNvPr id="15" name="Picture 6">
            <a:extLst>
              <a:ext uri="{FF2B5EF4-FFF2-40B4-BE49-F238E27FC236}">
                <a16:creationId xmlns:a16="http://schemas.microsoft.com/office/drawing/2014/main" id="{34CC541B-FCFB-464E-BBB6-7C689DC70BE3}"/>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colorTemperature colorTemp="4700"/>
                    </a14:imgEffect>
                  </a14:imgLayer>
                </a14:imgProps>
              </a:ext>
              <a:ext uri="{28A0092B-C50C-407E-A947-70E740481C1C}">
                <a14:useLocalDpi xmlns:a14="http://schemas.microsoft.com/office/drawing/2010/main" val="0"/>
              </a:ext>
            </a:extLst>
          </a:blip>
          <a:srcRect l="9610" r="10204" b="13436"/>
          <a:stretch/>
        </p:blipFill>
        <p:spPr bwMode="auto">
          <a:xfrm>
            <a:off x="8970820" y="2391448"/>
            <a:ext cx="2189018" cy="2366396"/>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05506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63FC28D-518A-BF48-8B64-C8BF638EE003}"/>
              </a:ext>
            </a:extLst>
          </p:cNvPr>
          <p:cNvSpPr>
            <a:spLocks noGrp="1"/>
          </p:cNvSpPr>
          <p:nvPr>
            <p:ph type="body" idx="1"/>
          </p:nvPr>
        </p:nvSpPr>
        <p:spPr>
          <a:xfrm>
            <a:off x="1409235" y="3287245"/>
            <a:ext cx="3755379" cy="2283823"/>
          </a:xfrm>
        </p:spPr>
        <p:txBody>
          <a:bodyPr/>
          <a:lstStyle/>
          <a:p>
            <a:r>
              <a:rPr lang="es-ES_tradnl" dirty="0">
                <a:solidFill>
                  <a:schemeClr val="bg1"/>
                </a:solidFill>
              </a:rPr>
              <a:t>Muchas gracias por su atención </a:t>
            </a:r>
          </a:p>
        </p:txBody>
      </p:sp>
    </p:spTree>
    <p:extLst>
      <p:ext uri="{BB962C8B-B14F-4D97-AF65-F5344CB8AC3E}">
        <p14:creationId xmlns:p14="http://schemas.microsoft.com/office/powerpoint/2010/main" val="4113150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BBB90-B9FF-ED4A-9587-76C518C2BC9E}"/>
              </a:ext>
            </a:extLst>
          </p:cNvPr>
          <p:cNvSpPr>
            <a:spLocks noGrp="1"/>
          </p:cNvSpPr>
          <p:nvPr>
            <p:ph type="title"/>
          </p:nvPr>
        </p:nvSpPr>
        <p:spPr>
          <a:xfrm>
            <a:off x="679582" y="217742"/>
            <a:ext cx="4254062" cy="1128146"/>
          </a:xfrm>
        </p:spPr>
        <p:txBody>
          <a:bodyPr/>
          <a:lstStyle/>
          <a:p>
            <a:r>
              <a:rPr lang="es-ES" dirty="0">
                <a:solidFill>
                  <a:schemeClr val="bg1"/>
                </a:solidFill>
              </a:rPr>
              <a:t>Acerca de mi</a:t>
            </a:r>
            <a:endParaRPr lang="en-US" dirty="0">
              <a:solidFill>
                <a:schemeClr val="bg1"/>
              </a:solidFill>
            </a:endParaRPr>
          </a:p>
        </p:txBody>
      </p:sp>
      <p:pic>
        <p:nvPicPr>
          <p:cNvPr id="2056" name="Picture 8">
            <a:extLst>
              <a:ext uri="{FF2B5EF4-FFF2-40B4-BE49-F238E27FC236}">
                <a16:creationId xmlns:a16="http://schemas.microsoft.com/office/drawing/2014/main" id="{188D900D-5FF7-8643-B386-7FA5EB65E209}"/>
              </a:ext>
            </a:extLst>
          </p:cNvPr>
          <p:cNvPicPr>
            <a:picLocks noChangeAspect="1" noChangeArrowheads="1"/>
          </p:cNvPicPr>
          <p:nvPr/>
        </p:nvPicPr>
        <p:blipFill>
          <a:blip r:embed="rId2">
            <a:duotone>
              <a:prstClr val="black"/>
              <a:schemeClr val="tx2">
                <a:tint val="45000"/>
                <a:satMod val="400000"/>
              </a:schemeClr>
            </a:duotone>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2865163" y="5467784"/>
            <a:ext cx="3157052" cy="100631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C3C8DBCF-0141-054E-ADBA-552725ECE8F3}"/>
              </a:ext>
            </a:extLst>
          </p:cNvPr>
          <p:cNvPicPr>
            <a:picLocks noChangeAspect="1" noChangeArrowheads="1"/>
          </p:cNvPicPr>
          <p:nvPr/>
        </p:nvPicPr>
        <p:blipFill>
          <a:blip r:embed="rId4">
            <a:duotone>
              <a:prstClr val="black"/>
              <a:schemeClr val="tx2">
                <a:tint val="45000"/>
                <a:satMod val="400000"/>
              </a:schemeClr>
            </a:duotone>
            <a:extLst>
              <a:ext uri="{BEBA8EAE-BF5A-486C-A8C5-ECC9F3942E4B}">
                <a14:imgProps xmlns:a14="http://schemas.microsoft.com/office/drawing/2010/main">
                  <a14:imgLayer r:embed="rId5">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1120911" y="5514763"/>
            <a:ext cx="1288460" cy="778230"/>
          </a:xfrm>
          <a:prstGeom prst="rect">
            <a:avLst/>
          </a:prstGeom>
          <a:noFill/>
          <a:extLst>
            <a:ext uri="{909E8E84-426E-40DD-AFC4-6F175D3DCCD1}">
              <a14:hiddenFill xmlns:a14="http://schemas.microsoft.com/office/drawing/2010/main">
                <a:solidFill>
                  <a:srgbClr val="FFFFFF"/>
                </a:solidFill>
              </a14:hiddenFill>
            </a:ext>
          </a:extLst>
        </p:spPr>
      </p:pic>
      <p:sp>
        <p:nvSpPr>
          <p:cNvPr id="25" name="CuadroTexto 24">
            <a:extLst>
              <a:ext uri="{FF2B5EF4-FFF2-40B4-BE49-F238E27FC236}">
                <a16:creationId xmlns:a16="http://schemas.microsoft.com/office/drawing/2014/main" id="{ABC95E95-C9A3-C24F-9DE2-1AE316E82437}"/>
              </a:ext>
            </a:extLst>
          </p:cNvPr>
          <p:cNvSpPr txBox="1"/>
          <p:nvPr/>
        </p:nvSpPr>
        <p:spPr>
          <a:xfrm>
            <a:off x="684497" y="2287295"/>
            <a:ext cx="7794121" cy="369332"/>
          </a:xfrm>
          <a:prstGeom prst="rect">
            <a:avLst/>
          </a:prstGeom>
          <a:noFill/>
        </p:spPr>
        <p:txBody>
          <a:bodyPr wrap="none" rtlCol="0">
            <a:spAutoFit/>
          </a:bodyPr>
          <a:lstStyle/>
          <a:p>
            <a:r>
              <a:rPr lang="es-MX" b="1" dirty="0"/>
              <a:t>Maestría en Tecnologías Web y Dispositivos Móviles - DeLaSalleBajio</a:t>
            </a:r>
          </a:p>
        </p:txBody>
      </p:sp>
      <p:sp>
        <p:nvSpPr>
          <p:cNvPr id="26" name="CuadroTexto 25">
            <a:extLst>
              <a:ext uri="{FF2B5EF4-FFF2-40B4-BE49-F238E27FC236}">
                <a16:creationId xmlns:a16="http://schemas.microsoft.com/office/drawing/2014/main" id="{493F63AB-BAEB-9142-B3F0-0C0AA1CDABFD}"/>
              </a:ext>
            </a:extLst>
          </p:cNvPr>
          <p:cNvSpPr txBox="1"/>
          <p:nvPr/>
        </p:nvSpPr>
        <p:spPr>
          <a:xfrm>
            <a:off x="642738" y="2659371"/>
            <a:ext cx="4637808" cy="369332"/>
          </a:xfrm>
          <a:prstGeom prst="rect">
            <a:avLst/>
          </a:prstGeom>
          <a:noFill/>
        </p:spPr>
        <p:txBody>
          <a:bodyPr wrap="none" rtlCol="0">
            <a:spAutoFit/>
          </a:bodyPr>
          <a:lstStyle/>
          <a:p>
            <a:r>
              <a:rPr lang="es-MX" b="1" dirty="0"/>
              <a:t>Maestría en Gestión de Proyectos - UEM</a:t>
            </a:r>
          </a:p>
        </p:txBody>
      </p:sp>
      <p:sp>
        <p:nvSpPr>
          <p:cNvPr id="27" name="CuadroTexto 26">
            <a:extLst>
              <a:ext uri="{FF2B5EF4-FFF2-40B4-BE49-F238E27FC236}">
                <a16:creationId xmlns:a16="http://schemas.microsoft.com/office/drawing/2014/main" id="{AC9AA236-CCC7-4348-83F9-386065D18F42}"/>
              </a:ext>
            </a:extLst>
          </p:cNvPr>
          <p:cNvSpPr txBox="1"/>
          <p:nvPr/>
        </p:nvSpPr>
        <p:spPr>
          <a:xfrm>
            <a:off x="637198" y="3264590"/>
            <a:ext cx="9600362" cy="2031325"/>
          </a:xfrm>
          <a:prstGeom prst="rect">
            <a:avLst/>
          </a:prstGeom>
          <a:noFill/>
        </p:spPr>
        <p:txBody>
          <a:bodyPr wrap="square" rtlCol="0">
            <a:spAutoFit/>
          </a:bodyPr>
          <a:lstStyle/>
          <a:p>
            <a:r>
              <a:rPr lang="es-MX" b="1" dirty="0"/>
              <a:t>Profesor de la Universidad De La Salle Bajío (Nivel Maestría y Licenciatura)</a:t>
            </a:r>
          </a:p>
          <a:p>
            <a:r>
              <a:rPr lang="es-MX" b="1" dirty="0"/>
              <a:t>Profesor de La Salle Open University de Andorra (Nivel Licenciatura)</a:t>
            </a:r>
          </a:p>
          <a:p>
            <a:r>
              <a:rPr lang="es-MX" b="1" dirty="0"/>
              <a:t>Coordinador de la Ingeniería de Software y Sistemas Computacionales de la Universidad De La Salle Bajío.</a:t>
            </a:r>
          </a:p>
          <a:p>
            <a:endParaRPr lang="es-MX" b="1" dirty="0"/>
          </a:p>
          <a:p>
            <a:endParaRPr lang="es-MX" b="1" dirty="0"/>
          </a:p>
          <a:p>
            <a:r>
              <a:rPr lang="es-MX" b="1" dirty="0"/>
              <a:t>Desarrollador de  aplicaciones web y móvil</a:t>
            </a:r>
          </a:p>
        </p:txBody>
      </p:sp>
      <p:pic>
        <p:nvPicPr>
          <p:cNvPr id="17" name="Picture 6">
            <a:extLst>
              <a:ext uri="{FF2B5EF4-FFF2-40B4-BE49-F238E27FC236}">
                <a16:creationId xmlns:a16="http://schemas.microsoft.com/office/drawing/2014/main" id="{D9B4E500-BE82-B243-9AFB-677165B0E959}"/>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colorTemperature colorTemp="4700"/>
                    </a14:imgEffect>
                    <a14:imgEffect>
                      <a14:saturation sat="66000"/>
                    </a14:imgEffect>
                  </a14:imgLayer>
                </a14:imgProps>
              </a:ext>
              <a:ext uri="{28A0092B-C50C-407E-A947-70E740481C1C}">
                <a14:useLocalDpi xmlns:a14="http://schemas.microsoft.com/office/drawing/2010/main" val="0"/>
              </a:ext>
            </a:extLst>
          </a:blip>
          <a:srcRect l="9610" r="10204" b="13436"/>
          <a:stretch/>
        </p:blipFill>
        <p:spPr bwMode="auto">
          <a:xfrm>
            <a:off x="9597083" y="2844037"/>
            <a:ext cx="2189018" cy="2366396"/>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93823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_tradnl">
                <a:solidFill>
                  <a:schemeClr val="bg1"/>
                </a:solidFill>
              </a:rPr>
              <a:t>Agenda</a:t>
            </a:r>
            <a:endParaRPr lang="en-US" dirty="0">
              <a:solidFill>
                <a:schemeClr val="bg1"/>
              </a:solidFill>
            </a:endParaRPr>
          </a:p>
        </p:txBody>
      </p:sp>
      <p:sp>
        <p:nvSpPr>
          <p:cNvPr id="5" name="Content Placeholder 4">
            <a:extLst>
              <a:ext uri="{FF2B5EF4-FFF2-40B4-BE49-F238E27FC236}">
                <a16:creationId xmlns:a16="http://schemas.microsoft.com/office/drawing/2014/main" id="{576F2D7D-BF67-AE48-8294-815B38A61900}"/>
              </a:ext>
            </a:extLst>
          </p:cNvPr>
          <p:cNvSpPr txBox="1">
            <a:spLocks/>
          </p:cNvSpPr>
          <p:nvPr/>
        </p:nvSpPr>
        <p:spPr>
          <a:xfrm>
            <a:off x="838201" y="1895072"/>
            <a:ext cx="5504726" cy="430895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s-MX" dirty="0">
                <a:solidFill>
                  <a:schemeClr val="bg1"/>
                </a:solidFill>
                <a:latin typeface="Arial" panose="020B0604020202020204" pitchFamily="34" charset="0"/>
                <a:cs typeface="Arial" panose="020B0604020202020204" pitchFamily="34" charset="0"/>
              </a:rPr>
              <a:t>¿Que es Go?</a:t>
            </a:r>
          </a:p>
          <a:p>
            <a:pPr marL="342900" indent="-342900" algn="l">
              <a:buFont typeface="Arial" panose="020B0604020202020204" pitchFamily="34" charset="0"/>
              <a:buChar char="•"/>
            </a:pPr>
            <a:r>
              <a:rPr lang="es-ES" dirty="0">
                <a:solidFill>
                  <a:schemeClr val="bg1"/>
                </a:solidFill>
                <a:latin typeface="Arial" panose="020B0604020202020204" pitchFamily="34" charset="0"/>
                <a:cs typeface="Arial" panose="020B0604020202020204" pitchFamily="34" charset="0"/>
              </a:rPr>
              <a:t>Características de </a:t>
            </a:r>
            <a:r>
              <a:rPr lang="es-ES" dirty="0" err="1">
                <a:solidFill>
                  <a:schemeClr val="bg1"/>
                </a:solidFill>
                <a:latin typeface="Arial" panose="020B0604020202020204" pitchFamily="34" charset="0"/>
                <a:cs typeface="Arial" panose="020B0604020202020204" pitchFamily="34" charset="0"/>
              </a:rPr>
              <a:t>Go</a:t>
            </a:r>
            <a:endParaRPr lang="es-ES" dirty="0">
              <a:solidFill>
                <a:schemeClr val="bg1"/>
              </a:solidFill>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s-ES" dirty="0">
                <a:solidFill>
                  <a:schemeClr val="bg1"/>
                </a:solidFill>
                <a:latin typeface="Arial" panose="020B0604020202020204" pitchFamily="34" charset="0"/>
                <a:cs typeface="Arial" panose="020B0604020202020204" pitchFamily="34" charset="0"/>
              </a:rPr>
              <a:t>Instalación de </a:t>
            </a:r>
            <a:r>
              <a:rPr lang="es-ES" dirty="0" err="1">
                <a:solidFill>
                  <a:schemeClr val="bg1"/>
                </a:solidFill>
                <a:latin typeface="Arial" panose="020B0604020202020204" pitchFamily="34" charset="0"/>
                <a:cs typeface="Arial" panose="020B0604020202020204" pitchFamily="34" charset="0"/>
              </a:rPr>
              <a:t>Go</a:t>
            </a:r>
            <a:endParaRPr lang="es-ES" dirty="0">
              <a:solidFill>
                <a:schemeClr val="bg1"/>
              </a:solidFill>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s-ES" dirty="0">
                <a:solidFill>
                  <a:schemeClr val="bg1"/>
                </a:solidFill>
                <a:latin typeface="Arial" panose="020B0604020202020204" pitchFamily="34" charset="0"/>
                <a:cs typeface="Arial" panose="020B0604020202020204" pitchFamily="34" charset="0"/>
              </a:rPr>
              <a:t>Empresas que usan </a:t>
            </a:r>
            <a:r>
              <a:rPr lang="es-ES" dirty="0" err="1">
                <a:solidFill>
                  <a:schemeClr val="bg1"/>
                </a:solidFill>
                <a:latin typeface="Arial" panose="020B0604020202020204" pitchFamily="34" charset="0"/>
                <a:cs typeface="Arial" panose="020B0604020202020204" pitchFamily="34" charset="0"/>
              </a:rPr>
              <a:t>Go</a:t>
            </a:r>
            <a:endParaRPr lang="es-ES" dirty="0">
              <a:solidFill>
                <a:schemeClr val="bg1"/>
              </a:solidFill>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s-ES" dirty="0">
                <a:solidFill>
                  <a:schemeClr val="bg1"/>
                </a:solidFill>
                <a:latin typeface="Arial" panose="020B0604020202020204" pitchFamily="34" charset="0"/>
                <a:cs typeface="Arial" panose="020B0604020202020204" pitchFamily="34" charset="0"/>
              </a:rPr>
              <a:t>Casos de estudio sobre </a:t>
            </a:r>
            <a:r>
              <a:rPr lang="es-ES" dirty="0" err="1">
                <a:solidFill>
                  <a:schemeClr val="bg1"/>
                </a:solidFill>
                <a:latin typeface="Arial" panose="020B0604020202020204" pitchFamily="34" charset="0"/>
                <a:cs typeface="Arial" panose="020B0604020202020204" pitchFamily="34" charset="0"/>
              </a:rPr>
              <a:t>Go</a:t>
            </a:r>
            <a:endParaRPr lang="es-ES" dirty="0">
              <a:solidFill>
                <a:schemeClr val="bg1"/>
              </a:solidFill>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r>
              <a:rPr lang="es-ES" dirty="0">
                <a:solidFill>
                  <a:schemeClr val="bg1"/>
                </a:solidFill>
                <a:latin typeface="Arial" panose="020B0604020202020204" pitchFamily="34" charset="0"/>
                <a:cs typeface="Arial" panose="020B0604020202020204" pitchFamily="34" charset="0"/>
              </a:rPr>
              <a:t>Ejercicios de </a:t>
            </a:r>
            <a:r>
              <a:rPr lang="es-ES" dirty="0" err="1">
                <a:solidFill>
                  <a:schemeClr val="bg1"/>
                </a:solidFill>
                <a:latin typeface="Arial" panose="020B0604020202020204" pitchFamily="34" charset="0"/>
                <a:cs typeface="Arial" panose="020B0604020202020204" pitchFamily="34" charset="0"/>
              </a:rPr>
              <a:t>Go</a:t>
            </a:r>
            <a:r>
              <a:rPr lang="es-ES" dirty="0">
                <a:solidFill>
                  <a:schemeClr val="bg1"/>
                </a:solidFill>
                <a:latin typeface="Arial" panose="020B0604020202020204" pitchFamily="34" charset="0"/>
                <a:cs typeface="Arial" panose="020B0604020202020204" pitchFamily="34" charset="0"/>
              </a:rPr>
              <a:t> explicación</a:t>
            </a:r>
          </a:p>
          <a:p>
            <a:pPr marL="342900" indent="-342900" algn="l">
              <a:buFont typeface="Arial" panose="020B0604020202020204" pitchFamily="34" charset="0"/>
              <a:buChar char="•"/>
            </a:pPr>
            <a:r>
              <a:rPr lang="es-ES" dirty="0">
                <a:solidFill>
                  <a:schemeClr val="bg1"/>
                </a:solidFill>
                <a:latin typeface="Arial" panose="020B0604020202020204" pitchFamily="34" charset="0"/>
                <a:cs typeface="Arial" panose="020B0604020202020204" pitchFamily="34" charset="0"/>
              </a:rPr>
              <a:t>Librerías o </a:t>
            </a:r>
            <a:r>
              <a:rPr lang="es-ES" dirty="0" err="1">
                <a:solidFill>
                  <a:schemeClr val="bg1"/>
                </a:solidFill>
                <a:latin typeface="Arial" panose="020B0604020202020204" pitchFamily="34" charset="0"/>
                <a:cs typeface="Arial" panose="020B0604020202020204" pitchFamily="34" charset="0"/>
              </a:rPr>
              <a:t>Frameworks</a:t>
            </a:r>
            <a:r>
              <a:rPr lang="es-ES" dirty="0">
                <a:solidFill>
                  <a:schemeClr val="bg1"/>
                </a:solidFill>
                <a:latin typeface="Arial" panose="020B0604020202020204" pitchFamily="34" charset="0"/>
                <a:cs typeface="Arial" panose="020B0604020202020204" pitchFamily="34" charset="0"/>
              </a:rPr>
              <a:t> mas populares</a:t>
            </a:r>
          </a:p>
        </p:txBody>
      </p:sp>
    </p:spTree>
    <p:extLst>
      <p:ext uri="{BB962C8B-B14F-4D97-AF65-F5344CB8AC3E}">
        <p14:creationId xmlns:p14="http://schemas.microsoft.com/office/powerpoint/2010/main" val="2858128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MX" dirty="0">
                <a:solidFill>
                  <a:schemeClr val="bg1"/>
                </a:solidFill>
                <a:latin typeface="Arial" panose="020B0604020202020204" pitchFamily="34" charset="0"/>
                <a:cs typeface="Arial" panose="020B0604020202020204" pitchFamily="34" charset="0"/>
              </a:rPr>
              <a:t>¿Que es Go?</a:t>
            </a:r>
          </a:p>
        </p:txBody>
      </p:sp>
      <p:sp>
        <p:nvSpPr>
          <p:cNvPr id="5" name="Content Placeholder 4">
            <a:extLst>
              <a:ext uri="{FF2B5EF4-FFF2-40B4-BE49-F238E27FC236}">
                <a16:creationId xmlns:a16="http://schemas.microsoft.com/office/drawing/2014/main" id="{576F2D7D-BF67-AE48-8294-815B38A61900}"/>
              </a:ext>
            </a:extLst>
          </p:cNvPr>
          <p:cNvSpPr txBox="1">
            <a:spLocks/>
          </p:cNvSpPr>
          <p:nvPr/>
        </p:nvSpPr>
        <p:spPr>
          <a:xfrm>
            <a:off x="838201" y="1895073"/>
            <a:ext cx="10690184" cy="360290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MX" dirty="0">
                <a:solidFill>
                  <a:schemeClr val="bg1"/>
                </a:solidFill>
                <a:latin typeface="Arial" panose="020B0604020202020204" pitchFamily="34" charset="0"/>
                <a:cs typeface="Arial" panose="020B0604020202020204" pitchFamily="34" charset="0"/>
              </a:rPr>
              <a:t>Go es un lenguaje de programación concurrente y compilado inspirado en la sintaxis de C, que intenta ser dinámico como Python y con el rendimiento de C o C++. Ha sido desarrollado por Google​ y sus diseñadores iniciales fueron Robert Griesemer, Rob Pike y Ken Thompson. </a:t>
            </a:r>
          </a:p>
          <a:p>
            <a:pPr algn="l"/>
            <a:endParaRPr lang="es-MX" dirty="0">
              <a:solidFill>
                <a:schemeClr val="bg1"/>
              </a:solidFill>
              <a:latin typeface="Arial" panose="020B0604020202020204" pitchFamily="34" charset="0"/>
              <a:cs typeface="Arial" panose="020B0604020202020204" pitchFamily="34" charset="0"/>
            </a:endParaRPr>
          </a:p>
          <a:p>
            <a:pPr algn="l"/>
            <a:r>
              <a:rPr lang="es-MX" dirty="0">
                <a:solidFill>
                  <a:schemeClr val="bg1"/>
                </a:solidFill>
                <a:latin typeface="Arial" panose="020B0604020202020204" pitchFamily="34" charset="0"/>
                <a:cs typeface="Arial" panose="020B0604020202020204" pitchFamily="34" charset="0"/>
              </a:rPr>
              <a:t>Actualmente está disponible en formato binario para los sistemas operativos Windows, GNU/Linux, FreeBSD y Mac OS X, pudiendo también ser instalado en estos y en otros sistemas mediante el código fuente</a:t>
            </a:r>
            <a:endParaRPr lang="es-ES"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72200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5709D5EF-712A-044D-B20C-0EC7F445AAF1}"/>
              </a:ext>
            </a:extLst>
          </p:cNvPr>
          <p:cNvPicPr>
            <a:picLocks noChangeAspect="1"/>
          </p:cNvPicPr>
          <p:nvPr/>
        </p:nvPicPr>
        <p:blipFill>
          <a:blip r:embed="rId2"/>
          <a:stretch>
            <a:fillRect/>
          </a:stretch>
        </p:blipFill>
        <p:spPr>
          <a:xfrm>
            <a:off x="3373055" y="729205"/>
            <a:ext cx="5053314" cy="5053314"/>
          </a:xfrm>
          <a:prstGeom prst="rect">
            <a:avLst/>
          </a:prstGeom>
        </p:spPr>
      </p:pic>
    </p:spTree>
    <p:extLst>
      <p:ext uri="{BB962C8B-B14F-4D97-AF65-F5344CB8AC3E}">
        <p14:creationId xmlns:p14="http://schemas.microsoft.com/office/powerpoint/2010/main" val="15055527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dirty="0">
                <a:solidFill>
                  <a:schemeClr val="bg1"/>
                </a:solidFill>
                <a:latin typeface="Arial" panose="020B0604020202020204" pitchFamily="34" charset="0"/>
                <a:cs typeface="Arial" panose="020B0604020202020204" pitchFamily="34" charset="0"/>
              </a:rPr>
              <a:t>Características de </a:t>
            </a:r>
            <a:r>
              <a:rPr lang="es-ES" dirty="0" err="1">
                <a:solidFill>
                  <a:schemeClr val="bg1"/>
                </a:solidFill>
                <a:latin typeface="Arial" panose="020B0604020202020204" pitchFamily="34" charset="0"/>
                <a:cs typeface="Arial" panose="020B0604020202020204" pitchFamily="34" charset="0"/>
              </a:rPr>
              <a:t>Go</a:t>
            </a:r>
            <a:endParaRPr lang="es-ES" dirty="0">
              <a:solidFill>
                <a:schemeClr val="bg1"/>
              </a:solidFill>
              <a:latin typeface="Arial" panose="020B0604020202020204" pitchFamily="34" charset="0"/>
              <a:cs typeface="Arial" panose="020B0604020202020204" pitchFamily="34" charset="0"/>
            </a:endParaRPr>
          </a:p>
        </p:txBody>
      </p:sp>
      <p:sp>
        <p:nvSpPr>
          <p:cNvPr id="5" name="Content Placeholder 4">
            <a:extLst>
              <a:ext uri="{FF2B5EF4-FFF2-40B4-BE49-F238E27FC236}">
                <a16:creationId xmlns:a16="http://schemas.microsoft.com/office/drawing/2014/main" id="{576F2D7D-BF67-AE48-8294-815B38A61900}"/>
              </a:ext>
            </a:extLst>
          </p:cNvPr>
          <p:cNvSpPr txBox="1">
            <a:spLocks/>
          </p:cNvSpPr>
          <p:nvPr/>
        </p:nvSpPr>
        <p:spPr>
          <a:xfrm>
            <a:off x="838201" y="1895073"/>
            <a:ext cx="10690184" cy="3602902"/>
          </a:xfrm>
          <a:prstGeom prst="rect">
            <a:avLst/>
          </a:prstGeom>
        </p:spPr>
        <p:txBody>
          <a:bodyPr vert="horz" lIns="91440" tIns="45720" rIns="91440" bIns="45720" rtlCol="0">
            <a:normAutofit fontScale="5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MX" dirty="0">
                <a:solidFill>
                  <a:schemeClr val="bg1"/>
                </a:solidFill>
                <a:latin typeface="Arial" panose="020B0604020202020204" pitchFamily="34" charset="0"/>
                <a:cs typeface="Arial" panose="020B0604020202020204" pitchFamily="34" charset="0"/>
              </a:rPr>
              <a:t>Go es un proyecto opensource.</a:t>
            </a:r>
          </a:p>
          <a:p>
            <a:pPr algn="l"/>
            <a:r>
              <a:rPr lang="es-MX" dirty="0">
                <a:solidFill>
                  <a:schemeClr val="bg1"/>
                </a:solidFill>
                <a:latin typeface="Arial" panose="020B0604020202020204" pitchFamily="34" charset="0"/>
                <a:cs typeface="Arial" panose="020B0604020202020204" pitchFamily="34" charset="0"/>
              </a:rPr>
              <a:t>Go usa una sintaxis similar a C.</a:t>
            </a:r>
          </a:p>
          <a:p>
            <a:pPr algn="l"/>
            <a:r>
              <a:rPr lang="es-MX" dirty="0">
                <a:solidFill>
                  <a:schemeClr val="bg1"/>
                </a:solidFill>
                <a:latin typeface="Arial" panose="020B0604020202020204" pitchFamily="34" charset="0"/>
                <a:cs typeface="Arial" panose="020B0604020202020204" pitchFamily="34" charset="0"/>
              </a:rPr>
              <a:t>Go usa tipado estático (statically typed ).</a:t>
            </a:r>
          </a:p>
          <a:p>
            <a:pPr algn="l"/>
            <a:r>
              <a:rPr lang="es-MX" dirty="0">
                <a:solidFill>
                  <a:schemeClr val="bg1"/>
                </a:solidFill>
                <a:latin typeface="Arial" panose="020B0604020202020204" pitchFamily="34" charset="0"/>
                <a:cs typeface="Arial" panose="020B0604020202020204" pitchFamily="34" charset="0"/>
              </a:rPr>
              <a:t>Go es un lenguaje compilado, al igual que C y C++.</a:t>
            </a:r>
          </a:p>
          <a:p>
            <a:pPr algn="l"/>
            <a:r>
              <a:rPr lang="es-MX" dirty="0">
                <a:solidFill>
                  <a:schemeClr val="bg1"/>
                </a:solidFill>
                <a:latin typeface="Arial" panose="020B0604020202020204" pitchFamily="34" charset="0"/>
                <a:cs typeface="Arial" panose="020B0604020202020204" pitchFamily="34" charset="0"/>
              </a:rPr>
              <a:t>Provee de un recolector de basura , reflexión y algunas otras capacidades de lenguajes de alto nivel.</a:t>
            </a:r>
          </a:p>
          <a:p>
            <a:pPr algn="l"/>
            <a:r>
              <a:rPr lang="es-MX" dirty="0">
                <a:solidFill>
                  <a:schemeClr val="bg1"/>
                </a:solidFill>
                <a:latin typeface="Arial" panose="020B0604020202020204" pitchFamily="34" charset="0"/>
                <a:cs typeface="Arial" panose="020B0604020202020204" pitchFamily="34" charset="0"/>
              </a:rPr>
              <a:t>El binario de Go tiene la característica de compilación cruzada de manera nativa.</a:t>
            </a:r>
          </a:p>
          <a:p>
            <a:pPr algn="l"/>
            <a:r>
              <a:rPr lang="es-MX" dirty="0">
                <a:solidFill>
                  <a:schemeClr val="bg1"/>
                </a:solidFill>
                <a:latin typeface="Arial" panose="020B0604020202020204" pitchFamily="34" charset="0"/>
                <a:cs typeface="Arial" panose="020B0604020202020204" pitchFamily="34" charset="0"/>
              </a:rPr>
              <a:t>Go admite el paradigma de programación orientada a objetos, pero a diferencia de otros lenguajes de programación no dispone de herencia de tipos y tampoco de palabras clave que denoten claramente que soporta este paradigma.</a:t>
            </a:r>
          </a:p>
          <a:p>
            <a:pPr algn="l"/>
            <a:r>
              <a:rPr lang="es-MX" dirty="0">
                <a:solidFill>
                  <a:schemeClr val="bg1"/>
                </a:solidFill>
                <a:latin typeface="Arial" panose="020B0604020202020204" pitchFamily="34" charset="0"/>
                <a:cs typeface="Arial" panose="020B0604020202020204" pitchFamily="34" charset="0"/>
              </a:rPr>
              <a:t>En Go, la definición de un tipo ("clase") se realiza por medio de declaraciones separadas (interfaces, structs, embedded values).</a:t>
            </a:r>
          </a:p>
          <a:p>
            <a:pPr algn="l"/>
            <a:r>
              <a:rPr lang="es-MX" dirty="0">
                <a:solidFill>
                  <a:schemeClr val="bg1"/>
                </a:solidFill>
                <a:latin typeface="Arial" panose="020B0604020202020204" pitchFamily="34" charset="0"/>
                <a:cs typeface="Arial" panose="020B0604020202020204" pitchFamily="34" charset="0"/>
              </a:rPr>
              <a:t>Go permite el uso de delegación (a través de embedded values) y polimorfismo (por medio de interfaces).</a:t>
            </a:r>
          </a:p>
          <a:p>
            <a:pPr algn="l"/>
            <a:r>
              <a:rPr lang="es-MX" dirty="0">
                <a:solidFill>
                  <a:schemeClr val="bg1"/>
                </a:solidFill>
                <a:latin typeface="Arial" panose="020B0604020202020204" pitchFamily="34" charset="0"/>
                <a:cs typeface="Arial" panose="020B0604020202020204" pitchFamily="34" charset="0"/>
              </a:rPr>
              <a:t>Go utiliza la concurrencia a través de las gorutinas.</a:t>
            </a:r>
          </a:p>
          <a:p>
            <a:pPr algn="l"/>
            <a:r>
              <a:rPr lang="es-MX" dirty="0">
                <a:solidFill>
                  <a:schemeClr val="bg1"/>
                </a:solidFill>
                <a:latin typeface="Arial" panose="020B0604020202020204" pitchFamily="34" charset="0"/>
                <a:cs typeface="Arial" panose="020B0604020202020204" pitchFamily="34" charset="0"/>
              </a:rPr>
              <a:t>Go esta orientado a aprovechar sistemas con múltiples procesadores y procesamiento en red.</a:t>
            </a:r>
          </a:p>
          <a:p>
            <a:pPr algn="l"/>
            <a:r>
              <a:rPr lang="es-MX" dirty="0">
                <a:solidFill>
                  <a:schemeClr val="bg1"/>
                </a:solidFill>
                <a:latin typeface="Arial" panose="020B0604020202020204" pitchFamily="34" charset="0"/>
                <a:cs typeface="Arial" panose="020B0604020202020204" pitchFamily="34" charset="0"/>
              </a:rPr>
              <a:t>Go admite la tipificación dinámica de datos también conocida como duck Typing.</a:t>
            </a:r>
          </a:p>
          <a:p>
            <a:pPr algn="l"/>
            <a:r>
              <a:rPr lang="es-MX" dirty="0">
                <a:solidFill>
                  <a:schemeClr val="bg1"/>
                </a:solidFill>
                <a:latin typeface="Arial" panose="020B0604020202020204" pitchFamily="34" charset="0"/>
                <a:cs typeface="Arial" panose="020B0604020202020204" pitchFamily="34" charset="0"/>
              </a:rPr>
              <a:t>Un struct puede implementar una interfaz de forma automática.</a:t>
            </a:r>
            <a:endParaRPr lang="es-ES"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26778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dirty="0">
                <a:solidFill>
                  <a:schemeClr val="bg1"/>
                </a:solidFill>
                <a:latin typeface="Arial" panose="020B0604020202020204" pitchFamily="34" charset="0"/>
                <a:cs typeface="Arial" panose="020B0604020202020204" pitchFamily="34" charset="0"/>
              </a:rPr>
              <a:t>Casos de estudio de </a:t>
            </a:r>
            <a:r>
              <a:rPr lang="es-ES" dirty="0" err="1">
                <a:solidFill>
                  <a:schemeClr val="bg1"/>
                </a:solidFill>
                <a:latin typeface="Arial" panose="020B0604020202020204" pitchFamily="34" charset="0"/>
                <a:cs typeface="Arial" panose="020B0604020202020204" pitchFamily="34" charset="0"/>
              </a:rPr>
              <a:t>Go</a:t>
            </a:r>
            <a:endParaRPr lang="es-ES" dirty="0">
              <a:solidFill>
                <a:schemeClr val="bg1"/>
              </a:solidFill>
              <a:latin typeface="Arial" panose="020B0604020202020204" pitchFamily="34" charset="0"/>
              <a:cs typeface="Arial" panose="020B0604020202020204" pitchFamily="34" charset="0"/>
            </a:endParaRPr>
          </a:p>
        </p:txBody>
      </p:sp>
      <p:sp>
        <p:nvSpPr>
          <p:cNvPr id="5" name="Content Placeholder 4">
            <a:extLst>
              <a:ext uri="{FF2B5EF4-FFF2-40B4-BE49-F238E27FC236}">
                <a16:creationId xmlns:a16="http://schemas.microsoft.com/office/drawing/2014/main" id="{576F2D7D-BF67-AE48-8294-815B38A61900}"/>
              </a:ext>
            </a:extLst>
          </p:cNvPr>
          <p:cNvSpPr txBox="1">
            <a:spLocks/>
          </p:cNvSpPr>
          <p:nvPr/>
        </p:nvSpPr>
        <p:spPr>
          <a:xfrm>
            <a:off x="838201" y="1895073"/>
            <a:ext cx="10690184" cy="3602902"/>
          </a:xfrm>
          <a:prstGeom prst="rect">
            <a:avLst/>
          </a:prstGeom>
        </p:spPr>
        <p:txBody>
          <a:bodyPr vert="horz" lIns="91440" tIns="45720" rIns="91440" bIns="45720" rtlCol="0">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MX" dirty="0">
                <a:solidFill>
                  <a:schemeClr val="bg1"/>
                </a:solidFill>
                <a:latin typeface="dm sans"/>
              </a:rPr>
              <a:t>Si hay algo en lo que Go sin duda destaca es en el tema de concurrencia. Sí, en otros lenguajes de programación también es posible trabajar con hilos, pero en Go sucede algo peculiar. En Go no existen los Threads perse, en lugar de ellos existen las goroutine, que son algo así como Threads ligeros. Con los goroutine y los canales podemos crear cientos de miles de "hilos" sin ningún problema. </a:t>
            </a:r>
          </a:p>
          <a:p>
            <a:pPr algn="l"/>
            <a:endParaRPr lang="es-MX" dirty="0">
              <a:solidFill>
                <a:schemeClr val="bg1"/>
              </a:solidFill>
              <a:latin typeface="dm sans"/>
            </a:endParaRPr>
          </a:p>
          <a:p>
            <a:pPr algn="l"/>
            <a:r>
              <a:rPr lang="es-MX" dirty="0">
                <a:solidFill>
                  <a:schemeClr val="bg1"/>
                </a:solidFill>
                <a:latin typeface="dm sans"/>
              </a:rPr>
              <a:t>Esto hace a Go una excelente opción si lo que deseamos es optimizar la mayor cantidad de recursos posibles. Existen decenas de casos en los cuales empresas han dejado de utilizar x tecnología para comenzar a usar Go. </a:t>
            </a:r>
          </a:p>
          <a:p>
            <a:pPr algn="l"/>
            <a:endParaRPr lang="es-MX" dirty="0">
              <a:solidFill>
                <a:schemeClr val="bg1"/>
              </a:solidFill>
              <a:latin typeface="dm sans"/>
            </a:endParaRPr>
          </a:p>
          <a:p>
            <a:pPr algn="l"/>
            <a:r>
              <a:rPr lang="es-MX" dirty="0">
                <a:solidFill>
                  <a:schemeClr val="bg1"/>
                </a:solidFill>
                <a:latin typeface="dm sans"/>
              </a:rPr>
              <a:t>Uno de los casos que más me agrada es el de </a:t>
            </a:r>
            <a:r>
              <a:rPr lang="es-MX" dirty="0">
                <a:solidFill>
                  <a:schemeClr val="bg1"/>
                </a:solidFill>
                <a:latin typeface="dm sans"/>
                <a:hlinkClick r:id="rId2">
                  <a:extLst>
                    <a:ext uri="{A12FA001-AC4F-418D-AE19-62706E023703}">
                      <ahyp:hlinkClr xmlns:ahyp="http://schemas.microsoft.com/office/drawing/2018/hyperlinkcolor" val="tx"/>
                    </a:ext>
                  </a:extLst>
                </a:hlinkClick>
              </a:rPr>
              <a:t>Iron.io</a:t>
            </a:r>
            <a:r>
              <a:rPr lang="es-MX" dirty="0">
                <a:solidFill>
                  <a:schemeClr val="bg1"/>
                </a:solidFill>
                <a:latin typeface="dm sans"/>
              </a:rPr>
              <a:t>, en su arítulo nos cuentan como pasarón de tener 30 servidores con Ruby on Rails a tener unicamente 2 con Go (Concurrencia).  </a:t>
            </a:r>
            <a:r>
              <a:rPr lang="es-MX" u="sng" dirty="0">
                <a:solidFill>
                  <a:schemeClr val="bg1"/>
                </a:solidFill>
                <a:latin typeface="dm sans"/>
              </a:rPr>
              <a:t>Cita. codigofacilito</a:t>
            </a:r>
            <a:endParaRPr lang="es-ES" u="sng"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60594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838200" y="365125"/>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dirty="0">
                <a:solidFill>
                  <a:schemeClr val="bg1"/>
                </a:solidFill>
                <a:latin typeface="Arial" panose="020B0604020202020204" pitchFamily="34" charset="0"/>
                <a:cs typeface="Arial" panose="020B0604020202020204" pitchFamily="34" charset="0"/>
              </a:rPr>
              <a:t>Instalación</a:t>
            </a:r>
            <a:endParaRPr lang="es-MX" dirty="0">
              <a:solidFill>
                <a:schemeClr val="bg1"/>
              </a:solidFill>
            </a:endParaRPr>
          </a:p>
        </p:txBody>
      </p:sp>
      <p:pic>
        <p:nvPicPr>
          <p:cNvPr id="3" name="Imagen 2">
            <a:extLst>
              <a:ext uri="{FF2B5EF4-FFF2-40B4-BE49-F238E27FC236}">
                <a16:creationId xmlns:a16="http://schemas.microsoft.com/office/drawing/2014/main" id="{AA23E8D9-E924-4C42-BED6-1A6B50CBD755}"/>
              </a:ext>
            </a:extLst>
          </p:cNvPr>
          <p:cNvPicPr>
            <a:picLocks noChangeAspect="1"/>
          </p:cNvPicPr>
          <p:nvPr/>
        </p:nvPicPr>
        <p:blipFill>
          <a:blip r:embed="rId2"/>
          <a:stretch>
            <a:fillRect/>
          </a:stretch>
        </p:blipFill>
        <p:spPr>
          <a:xfrm>
            <a:off x="685516" y="1690688"/>
            <a:ext cx="5339776" cy="2869737"/>
          </a:xfrm>
          <a:prstGeom prst="rect">
            <a:avLst/>
          </a:prstGeom>
        </p:spPr>
      </p:pic>
      <p:pic>
        <p:nvPicPr>
          <p:cNvPr id="7" name="Imagen 6">
            <a:extLst>
              <a:ext uri="{FF2B5EF4-FFF2-40B4-BE49-F238E27FC236}">
                <a16:creationId xmlns:a16="http://schemas.microsoft.com/office/drawing/2014/main" id="{C708844C-58BC-2E4C-AF8C-D080E9026AA6}"/>
              </a:ext>
            </a:extLst>
          </p:cNvPr>
          <p:cNvPicPr>
            <a:picLocks noChangeAspect="1"/>
          </p:cNvPicPr>
          <p:nvPr/>
        </p:nvPicPr>
        <p:blipFill>
          <a:blip r:embed="rId3"/>
          <a:stretch>
            <a:fillRect/>
          </a:stretch>
        </p:blipFill>
        <p:spPr>
          <a:xfrm>
            <a:off x="6096000" y="3301676"/>
            <a:ext cx="5693053" cy="3019202"/>
          </a:xfrm>
          <a:prstGeom prst="rect">
            <a:avLst/>
          </a:prstGeom>
        </p:spPr>
      </p:pic>
    </p:spTree>
    <p:extLst>
      <p:ext uri="{BB962C8B-B14F-4D97-AF65-F5344CB8AC3E}">
        <p14:creationId xmlns:p14="http://schemas.microsoft.com/office/powerpoint/2010/main" val="17211444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9DC46E-815D-6244-9DF8-2FF1F04A98C2}"/>
              </a:ext>
            </a:extLst>
          </p:cNvPr>
          <p:cNvSpPr txBox="1">
            <a:spLocks/>
          </p:cNvSpPr>
          <p:nvPr/>
        </p:nvSpPr>
        <p:spPr>
          <a:xfrm>
            <a:off x="838200" y="365125"/>
            <a:ext cx="10515600" cy="1325563"/>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dirty="0">
                <a:solidFill>
                  <a:schemeClr val="bg1"/>
                </a:solidFill>
                <a:latin typeface="Arial" panose="020B0604020202020204" pitchFamily="34" charset="0"/>
                <a:cs typeface="Arial" panose="020B0604020202020204" pitchFamily="34" charset="0"/>
              </a:rPr>
              <a:t>Versión + IDE + Editor de código </a:t>
            </a:r>
            <a:endParaRPr lang="es-MX" dirty="0">
              <a:solidFill>
                <a:schemeClr val="bg1"/>
              </a:solidFill>
            </a:endParaRPr>
          </a:p>
        </p:txBody>
      </p:sp>
      <p:pic>
        <p:nvPicPr>
          <p:cNvPr id="5" name="Imagen 4">
            <a:extLst>
              <a:ext uri="{FF2B5EF4-FFF2-40B4-BE49-F238E27FC236}">
                <a16:creationId xmlns:a16="http://schemas.microsoft.com/office/drawing/2014/main" id="{352B9B58-237A-C84C-A839-408D64BDDB61}"/>
              </a:ext>
            </a:extLst>
          </p:cNvPr>
          <p:cNvPicPr>
            <a:picLocks noChangeAspect="1"/>
          </p:cNvPicPr>
          <p:nvPr/>
        </p:nvPicPr>
        <p:blipFill>
          <a:blip r:embed="rId2"/>
          <a:stretch>
            <a:fillRect/>
          </a:stretch>
        </p:blipFill>
        <p:spPr>
          <a:xfrm>
            <a:off x="1064869" y="2256393"/>
            <a:ext cx="5828249" cy="3218431"/>
          </a:xfrm>
          <a:prstGeom prst="rect">
            <a:avLst/>
          </a:prstGeom>
        </p:spPr>
      </p:pic>
      <p:pic>
        <p:nvPicPr>
          <p:cNvPr id="2050" name="Picture 2" descr="GoLand: A Clever IDE to Go by JetBrains">
            <a:extLst>
              <a:ext uri="{FF2B5EF4-FFF2-40B4-BE49-F238E27FC236}">
                <a16:creationId xmlns:a16="http://schemas.microsoft.com/office/drawing/2014/main" id="{E6F71C1E-9AE4-694E-8631-B86E0F0867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21893" y="1948109"/>
            <a:ext cx="1754825" cy="175482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72F1EBE5-1514-4C4C-81A9-EF8DCC3E0D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21894" y="4067241"/>
            <a:ext cx="1754825" cy="1754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1971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la de reuniones Ion">
  <a:themeElements>
    <a:clrScheme name="Sala de reuniones 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Sala de reuniones 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la de reuniones 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{BAE9A31E-CC35-734C-B088-0CAAD8160EAA}tf10001076</Template>
  <TotalTime>2257</TotalTime>
  <Words>604</Words>
  <Application>Microsoft Macintosh PowerPoint</Application>
  <PresentationFormat>Panorámica</PresentationFormat>
  <Paragraphs>55</Paragraphs>
  <Slides>17</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17</vt:i4>
      </vt:variant>
    </vt:vector>
  </HeadingPairs>
  <TitlesOfParts>
    <vt:vector size="22" baseType="lpstr">
      <vt:lpstr>Arial</vt:lpstr>
      <vt:lpstr>Century Gothic</vt:lpstr>
      <vt:lpstr>dm sans</vt:lpstr>
      <vt:lpstr>Wingdings 3</vt:lpstr>
      <vt:lpstr>Sala de reuniones Ion</vt:lpstr>
      <vt:lpstr>Presentación de PowerPoint</vt:lpstr>
      <vt:lpstr>Acerca de mi</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Datos de contacto</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Felipe Hernández P.</dc:creator>
  <cp:lastModifiedBy>Felipe Hernández P.</cp:lastModifiedBy>
  <cp:revision>40</cp:revision>
  <dcterms:created xsi:type="dcterms:W3CDTF">2020-12-05T19:13:02Z</dcterms:created>
  <dcterms:modified xsi:type="dcterms:W3CDTF">2021-04-20T21:32:51Z</dcterms:modified>
</cp:coreProperties>
</file>

<file path=docProps/thumbnail.jpeg>
</file>